
<file path=[Content_Types].xml><?xml version="1.0" encoding="utf-8"?>
<Types xmlns="http://schemas.openxmlformats.org/package/2006/content-types">
  <Default Extension="jpg" ContentType="image/jpg"/>
  <Default Extension="mp4" ContentType="video/mp4"/>
  <Default Extension="php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349" r:id="rId2"/>
    <p:sldId id="331" r:id="rId3"/>
    <p:sldId id="334" r:id="rId4"/>
    <p:sldId id="332" r:id="rId5"/>
    <p:sldId id="350" r:id="rId6"/>
    <p:sldId id="351" r:id="rId7"/>
    <p:sldId id="352" r:id="rId8"/>
    <p:sldId id="361" r:id="rId9"/>
    <p:sldId id="336" r:id="rId10"/>
    <p:sldId id="344" r:id="rId11"/>
    <p:sldId id="345" r:id="rId12"/>
    <p:sldId id="346" r:id="rId13"/>
    <p:sldId id="347" r:id="rId14"/>
    <p:sldId id="355" r:id="rId15"/>
    <p:sldId id="348" r:id="rId16"/>
    <p:sldId id="356" r:id="rId17"/>
    <p:sldId id="337" r:id="rId18"/>
    <p:sldId id="357" r:id="rId19"/>
    <p:sldId id="358" r:id="rId20"/>
    <p:sldId id="359" r:id="rId21"/>
    <p:sldId id="360" r:id="rId22"/>
    <p:sldId id="339" r:id="rId23"/>
    <p:sldId id="340" r:id="rId24"/>
    <p:sldId id="354" r:id="rId25"/>
    <p:sldId id="341" r:id="rId26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3"/>
    <p:restoredTop sz="94643"/>
  </p:normalViewPr>
  <p:slideViewPr>
    <p:cSldViewPr>
      <p:cViewPr varScale="1">
        <p:scale>
          <a:sx n="130" d="100"/>
          <a:sy n="130" d="100"/>
        </p:scale>
        <p:origin x="1336" y="176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8AA0B-5C4E-8E43-8FD8-1D83EDE9A64F}" type="datetimeFigureOut">
              <a:rPr kumimoji="1" lang="ko-KR" altLang="en-US" smtClean="0"/>
              <a:t>2025. 12. 17.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77AF7-9D4A-1543-B8B7-D3AB58373A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6173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77AF7-9D4A-1543-B8B7-D3AB58373A1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546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omyonn/pythonanywhere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myonn/mobile-web-final" TargetMode="External"/><Relationship Id="rId2" Type="http://schemas.openxmlformats.org/officeDocument/2006/relationships/hyperlink" Target="https://somyonn.pythonanywher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pl.wiktionary.org/wiki/%EB%8B%B4%EB%B0%B0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17" Type="http://schemas.openxmlformats.org/officeDocument/2006/relationships/image" Target="../media/image19.png"/><Relationship Id="rId2" Type="http://schemas.openxmlformats.org/officeDocument/2006/relationships/image" Target="../media/image6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hyperlink" Target="https://www.bodnara.co.kr/bbs/article.html?num=166628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h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계획서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금연을 위한 흡연 추적 시스템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 2021105577</a:t>
            </a:r>
            <a:endParaRPr lang="en-US" altLang="ko-KR" sz="24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 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김소명</a:t>
            </a:r>
            <a:endParaRPr sz="2400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2586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i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Yolo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는 객체 검출 내용이 달라지면 인식함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endParaRPr kumimoji="1" lang="en-US" altLang="ko-KR" sz="800" dirty="0"/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58504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여러가지 객체를 검출 가능함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585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Malgun Gothic"/>
              </a:rPr>
              <a:t>같은 객체 인식 가능함</a:t>
            </a:r>
            <a:endParaRPr lang="en-US" altLang="ko-KR" sz="1200" kern="0" spc="-5" dirty="0"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782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err="1">
                <a:latin typeface="+mn-ea"/>
                <a:cs typeface="Malgun Gothic"/>
              </a:rPr>
              <a:t>디텍션되는</a:t>
            </a:r>
            <a:r>
              <a:rPr lang="ko-KR" altLang="en-US" sz="1200" kern="0" spc="-5" dirty="0">
                <a:latin typeface="+mn-ea"/>
                <a:cs typeface="Malgun Gothic"/>
              </a:rPr>
              <a:t> 객체가 달라지면 </a:t>
            </a:r>
            <a:r>
              <a:rPr lang="en-US" altLang="ko-KR" sz="1200" kern="0" spc="-5" dirty="0">
                <a:latin typeface="+mn-ea"/>
                <a:cs typeface="Malgun Gothic"/>
              </a:rPr>
              <a:t>HTTP</a:t>
            </a:r>
            <a:r>
              <a:rPr lang="ko-KR" altLang="en-US" sz="1200" kern="0" spc="-5" dirty="0">
                <a:latin typeface="+mn-ea"/>
                <a:cs typeface="Malgun Gothic"/>
              </a:rPr>
              <a:t>로 서버에게 사진과 정보를 보냄</a:t>
            </a:r>
            <a:endParaRPr lang="en-US" altLang="ko-KR" sz="1200" kern="0" spc="-5" dirty="0"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7F8590-1788-3DEC-6E7C-BB328F37A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06282"/>
            <a:ext cx="3355458" cy="2128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7594F6-9DCC-7E76-4D96-6B5E665B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886" y="1945940"/>
            <a:ext cx="3363550" cy="21335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BC589A-7BD1-BA32-46EA-D678A0219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832473"/>
            <a:ext cx="3363550" cy="21335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9B97DB-0891-62BC-B4A2-77FDAB8E9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467" y="5131913"/>
            <a:ext cx="4360545" cy="9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92873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프레임 단위로 송신하니까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33ms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마다 사진이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Gulim"/>
              </a:rPr>
              <a:t>한장씩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 업로드 되는 불상사가 생겨서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,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 한번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HTTP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 전송을 하면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10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분동안은 변화가 감지되더라도 업로드를 하지 못하도록 함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(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담배를 피고 다시 담배갑을 내려놓는 변화를 감지해도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10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분이 지나지 않았을 경우 업로드하지 않음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69533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YOLO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Gulim"/>
              </a:rPr>
              <a:t>를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 처음 켜고 초기 세팅하는 동안 카메라에 검출된 객체가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Gulim"/>
              </a:rPr>
              <a:t>업로드되면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 담배를 피지 않았는데 업로드가 될 수 있으므로 초기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1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분간은 업로드하지 않음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02C043-03CC-81AE-D29D-57D6C30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400"/>
            <a:ext cx="5715000" cy="40061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0BED8A-5E1D-B219-1A8B-7DDB9CC4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75" y="2213065"/>
            <a:ext cx="4407363" cy="308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36960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Admin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페이지는 로그인을 해야 입장할 수 있음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58504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포스트들을 삭제하거나  개별관리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할수있음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733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	Post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cs typeface="Gulim"/>
              </a:rPr>
              <a:t>를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Gulim"/>
              </a:rPr>
              <a:t> 통해 게시물을 올릴 수 있음</a:t>
            </a:r>
            <a:endParaRPr lang="ko-KR" altLang="en-US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084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Get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Gulim"/>
              </a:rPr>
              <a:t>을 하면 포스트 리스트를 불러옴</a:t>
            </a:r>
            <a:endParaRPr lang="en-US" altLang="ko-KR" sz="12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E28BED-C875-B7DD-E0AC-A40EF903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90" y="1600200"/>
            <a:ext cx="3124200" cy="2517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F8D183-4D6C-2A39-14A5-DE7658B0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49" y="2011527"/>
            <a:ext cx="2513072" cy="13358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5D2AA3-C120-E1F4-69EB-614133513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421" y="1966667"/>
            <a:ext cx="3048000" cy="19905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B27947-AACA-1257-A385-B6A93D73E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678313"/>
            <a:ext cx="2955938" cy="19311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073BCB-E7F0-6A45-8634-F52F55298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456" y="4648511"/>
            <a:ext cx="3505200" cy="22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36960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홈페이지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메인화면을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구성하여 미적 요소를 더함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사진 갤러리를 만들어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날짜로 사진을 검색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55D264-1F6C-E8B0-818A-58875AA1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210" y="892265"/>
            <a:ext cx="4034790" cy="26360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990063-DFD0-EBDA-02AB-9077C5B3CF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874"/>
          <a:stretch>
            <a:fillRect/>
          </a:stretch>
        </p:blipFill>
        <p:spPr>
          <a:xfrm>
            <a:off x="5109209" y="3352800"/>
            <a:ext cx="4034791" cy="19539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486C93-C4E9-F42A-83EB-5045750163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875"/>
          <a:stretch>
            <a:fillRect/>
          </a:stretch>
        </p:blipFill>
        <p:spPr>
          <a:xfrm>
            <a:off x="5109208" y="5105400"/>
            <a:ext cx="4034792" cy="19539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C5B2FA-B90A-6FF3-BD8C-A13F4CE32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2408968"/>
            <a:ext cx="4119468" cy="26913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B05427-D7A4-EB6F-733E-D8764C171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08" y="3890086"/>
            <a:ext cx="4227511" cy="27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E4DDA-EEA4-7685-F250-ABCE31886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2ECCF-FD53-BCCB-D028-0EFA7FAE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D264D-6C5A-7989-AB65-05E35AAE2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55427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시간별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요일별 본인의 흡연량을 파악할 수 있는 공간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30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일간 흡연 습관의 추세를 볼 수 있는 영역도 만들었음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커서를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가져다대면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정확한 수치도 표시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C768A-45E3-A759-A0E3-067C4C6F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202" y="1143000"/>
            <a:ext cx="4386498" cy="2865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491F95-D81E-7F7B-D334-5E0546B0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202" y="3886200"/>
            <a:ext cx="4386498" cy="28658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B24040-92D3-5FA5-FBA4-37952991F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02" y="3048000"/>
            <a:ext cx="4572000" cy="29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8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9257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kumimoji="1" lang="ko-KR" altLang="en-US" sz="1200" spc="-5" dirty="0" err="1">
                <a:solidFill>
                  <a:schemeClr val="tx1"/>
                </a:solidFill>
                <a:latin typeface="+mn-ea"/>
              </a:rPr>
              <a:t>업로드된</a:t>
            </a:r>
            <a:r>
              <a:rPr kumimoji="1" lang="ko-KR" altLang="en-US" sz="1200" spc="-5" dirty="0">
                <a:solidFill>
                  <a:schemeClr val="tx1"/>
                </a:solidFill>
                <a:latin typeface="+mn-ea"/>
              </a:rPr>
              <a:t> 이미지들을 날짜별로 </a:t>
            </a:r>
            <a:r>
              <a:rPr kumimoji="1" lang="ko-KR" altLang="en-US" sz="1200" spc="-5" dirty="0" err="1">
                <a:solidFill>
                  <a:schemeClr val="tx1"/>
                </a:solidFill>
                <a:latin typeface="+mn-ea"/>
              </a:rPr>
              <a:t>토글목록으로</a:t>
            </a:r>
            <a:r>
              <a:rPr kumimoji="1" lang="ko-KR" altLang="en-US" sz="1200" spc="-5" dirty="0">
                <a:solidFill>
                  <a:schemeClr val="tx1"/>
                </a:solidFill>
                <a:latin typeface="+mn-ea"/>
              </a:rPr>
              <a:t> 묶어서 날짜</a:t>
            </a:r>
            <a:r>
              <a:rPr kumimoji="1" lang="en-US" altLang="ko-KR" sz="1200" spc="-5" dirty="0">
                <a:solidFill>
                  <a:schemeClr val="tx1"/>
                </a:solidFill>
                <a:latin typeface="+mn-ea"/>
              </a:rPr>
              <a:t>,</a:t>
            </a:r>
            <a:r>
              <a:rPr kumimoji="1" lang="ko-KR" altLang="en-US" sz="1200" spc="-5" dirty="0">
                <a:solidFill>
                  <a:schemeClr val="tx1"/>
                </a:solidFill>
                <a:latin typeface="+mn-ea"/>
              </a:rPr>
              <a:t> 흡연횟수를 한눈에 볼 수 있게 하였음</a:t>
            </a:r>
            <a:endParaRPr kumimoji="1" lang="en-US" altLang="ko-KR" sz="1200" spc="-5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76971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ImageListActivity.CloadImage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CLASS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에서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HTTP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통해 서버의 모든 이미지를 긁어오도록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하고있음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835C4A-B33C-11AA-D248-A70636A1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606" y="2360914"/>
            <a:ext cx="1810893" cy="40653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2D18F1-F831-59EB-3DC7-2152E873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60914"/>
            <a:ext cx="1824206" cy="40653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2D37D3-3CF7-D445-A6C4-4208A95F9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478" y="2209800"/>
            <a:ext cx="6495312" cy="42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91CAD-CECB-DA63-5B65-2FFDD38D9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1AEF1-1898-1B01-F8C8-36D7F2978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0D26FED-9C96-CD20-1882-A1B73A79342D}"/>
              </a:ext>
            </a:extLst>
          </p:cNvPr>
          <p:cNvSpPr txBox="1">
            <a:spLocks/>
          </p:cNvSpPr>
          <p:nvPr/>
        </p:nvSpPr>
        <p:spPr>
          <a:xfrm>
            <a:off x="458118" y="1371600"/>
            <a:ext cx="4309110" cy="1102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Gulim"/>
              </a:rPr>
              <a:t>앱을 실행했을 때</a:t>
            </a:r>
            <a:r>
              <a:rPr lang="en-US" altLang="ko-KR" sz="1200" kern="0" spc="-5" dirty="0">
                <a:latin typeface="+mn-ea"/>
                <a:cs typeface="Gulim"/>
              </a:rPr>
              <a:t>,</a:t>
            </a:r>
            <a:r>
              <a:rPr lang="ko-KR" altLang="en-US" sz="1200" kern="0" spc="-5" dirty="0">
                <a:latin typeface="+mn-ea"/>
                <a:cs typeface="Gulim"/>
              </a:rPr>
              <a:t> 본인이 얼마나 금연 노력을 진행하고 있는지를 알려줌으로 의욕을 높임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788733D-AE05-FEE3-F906-099135B68352}"/>
              </a:ext>
            </a:extLst>
          </p:cNvPr>
          <p:cNvSpPr txBox="1">
            <a:spLocks/>
          </p:cNvSpPr>
          <p:nvPr/>
        </p:nvSpPr>
        <p:spPr>
          <a:xfrm>
            <a:off x="5064408" y="1371600"/>
            <a:ext cx="4309110" cy="137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Malgun Gothic"/>
              </a:rPr>
              <a:t>금연 추세를 보는 기능을 추가하였다</a:t>
            </a:r>
            <a:r>
              <a:rPr lang="en-US" altLang="ko-KR" sz="1200" kern="0" spc="-5" dirty="0">
                <a:latin typeface="+mn-ea"/>
                <a:cs typeface="Malgun Gothic"/>
              </a:rPr>
              <a:t>.</a:t>
            </a:r>
            <a:br>
              <a:rPr lang="en-US" altLang="ko-KR" sz="1200" kern="0" spc="-5" dirty="0">
                <a:latin typeface="+mn-ea"/>
                <a:cs typeface="Malgun Gothic"/>
              </a:rPr>
            </a:br>
            <a:r>
              <a:rPr lang="ko-KR" altLang="en-US" sz="1200" kern="0" spc="-5" dirty="0">
                <a:latin typeface="+mn-ea"/>
                <a:cs typeface="Gulim"/>
              </a:rPr>
              <a:t>시간별 요일별로 본인의 흡연 습관을 파악하고</a:t>
            </a:r>
            <a:br>
              <a:rPr lang="en-US" altLang="ko-KR" sz="1200" kern="0" spc="-5" dirty="0">
                <a:latin typeface="+mn-ea"/>
                <a:cs typeface="Gulim"/>
              </a:rPr>
            </a:br>
            <a:r>
              <a:rPr lang="ko-KR" altLang="en-US" sz="1200" kern="0" spc="-5" dirty="0">
                <a:latin typeface="+mn-ea"/>
                <a:cs typeface="Gulim"/>
              </a:rPr>
              <a:t>지난 </a:t>
            </a:r>
            <a:r>
              <a:rPr lang="en-US" altLang="ko-KR" sz="1200" kern="0" spc="-5" dirty="0">
                <a:latin typeface="+mn-ea"/>
                <a:cs typeface="Gulim"/>
              </a:rPr>
              <a:t>30</a:t>
            </a:r>
            <a:r>
              <a:rPr lang="ko-KR" altLang="en-US" sz="1200" kern="0" spc="-5" dirty="0">
                <a:latin typeface="+mn-ea"/>
                <a:cs typeface="Gulim"/>
              </a:rPr>
              <a:t>일간 본인의 흡연 추세를 한눈에 볼 수 있다</a:t>
            </a:r>
            <a:r>
              <a:rPr lang="en-US" altLang="ko-KR" sz="1200" kern="0" spc="-5" dirty="0">
                <a:latin typeface="+mn-ea"/>
                <a:cs typeface="Gulim"/>
              </a:rPr>
              <a:t>.</a:t>
            </a:r>
            <a:endParaRPr lang="en-US" altLang="ko-KR" sz="1200" kern="0" dirty="0"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E9A36C-AB1C-8962-C7E4-489D79F56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08" y="2402165"/>
            <a:ext cx="1993883" cy="44251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862436-3A6C-7DF3-FF0C-D8951986D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91" y="2408792"/>
            <a:ext cx="1993883" cy="44492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36C617-8EC2-AFCB-7A3E-1E4719791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402" y="2402165"/>
            <a:ext cx="2001398" cy="44558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9CCA7D-9874-E0BF-3342-50AB9002E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923" y="2408792"/>
            <a:ext cx="2005277" cy="44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0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39" y="609888"/>
            <a:ext cx="584905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</a:t>
            </a:r>
            <a:r>
              <a:rPr lang="ko-KR" altLang="en-US" sz="2000" dirty="0"/>
              <a:t>흡연 추적이 이루어지는 과정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63345" y="3156540"/>
            <a:ext cx="2851752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사용자가 </a:t>
            </a:r>
            <a:r>
              <a:rPr lang="en-US" altLang="ko-KR" sz="1200" spc="-5" dirty="0">
                <a:latin typeface="+mn-ea"/>
                <a:cs typeface="Malgun Gothic"/>
              </a:rPr>
              <a:t>YOLO</a:t>
            </a:r>
            <a:r>
              <a:rPr lang="ko-KR" altLang="en-US" sz="1200" spc="-5" dirty="0" err="1">
                <a:latin typeface="+mn-ea"/>
                <a:cs typeface="Malgun Gothic"/>
              </a:rPr>
              <a:t>를</a:t>
            </a:r>
            <a:r>
              <a:rPr lang="ko-KR" altLang="en-US" sz="1200" spc="-5" dirty="0">
                <a:latin typeface="+mn-ea"/>
                <a:cs typeface="Malgun Gothic"/>
              </a:rPr>
              <a:t> 켜고 담배를</a:t>
            </a:r>
            <a:r>
              <a:rPr lang="en-US" altLang="ko-KR" sz="1200" spc="-5" dirty="0">
                <a:latin typeface="+mn-ea"/>
                <a:cs typeface="Malgun Gothic"/>
              </a:rPr>
              <a:t>(</a:t>
            </a:r>
            <a:r>
              <a:rPr lang="ko-KR" altLang="en-US" sz="1200" spc="-5" dirty="0">
                <a:latin typeface="+mn-ea"/>
                <a:cs typeface="Malgun Gothic"/>
              </a:rPr>
              <a:t>여기서는 핸드폰이 담배 역할</a:t>
            </a:r>
            <a:r>
              <a:rPr lang="en-US" altLang="ko-KR" sz="1200" spc="-5" dirty="0">
                <a:latin typeface="+mn-ea"/>
                <a:cs typeface="Malgun Gothic"/>
              </a:rPr>
              <a:t>)</a:t>
            </a:r>
            <a:r>
              <a:rPr lang="ko-KR" altLang="en-US" sz="1200" spc="-5" dirty="0">
                <a:latin typeface="+mn-ea"/>
                <a:cs typeface="Malgun Gothic"/>
              </a:rPr>
              <a:t> 위치시킴</a:t>
            </a:r>
            <a:endParaRPr sz="1200" dirty="0">
              <a:latin typeface="+mn-ea"/>
              <a:cs typeface="Malgun Gothic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6DCDB15-B5D8-E59E-1613-1EAD4DBED256}"/>
              </a:ext>
            </a:extLst>
          </p:cNvPr>
          <p:cNvSpPr txBox="1"/>
          <p:nvPr/>
        </p:nvSpPr>
        <p:spPr>
          <a:xfrm>
            <a:off x="41576" y="5725997"/>
            <a:ext cx="32258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육안으로는 확인하기 어렵지만 사용자가 담배를 가져가려고 하자마자 </a:t>
            </a:r>
            <a:r>
              <a:rPr lang="en-US" altLang="ko-KR" sz="1200" spc="-5" dirty="0">
                <a:latin typeface="+mn-ea"/>
                <a:cs typeface="Malgun Gothic"/>
              </a:rPr>
              <a:t>Detection,</a:t>
            </a:r>
            <a:r>
              <a:rPr lang="ko-KR" altLang="en-US" sz="1200" spc="-5" dirty="0">
                <a:latin typeface="+mn-ea"/>
                <a:cs typeface="Malgun Gothic"/>
              </a:rPr>
              <a:t> 업로드했음</a:t>
            </a:r>
            <a:endParaRPr sz="1200" dirty="0">
              <a:latin typeface="+mn-ea"/>
              <a:cs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577DBF-6CDD-6E0E-4793-4F8ED0ED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446255" y="969887"/>
            <a:ext cx="2416442" cy="2147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B39895-F595-B515-5F7D-9D4EB407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415398" y="3549276"/>
            <a:ext cx="2416442" cy="21473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4E645C-72BA-35C7-D0D3-9679D8A7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91" y="927817"/>
            <a:ext cx="6625860" cy="4328842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1DAEED39-DBBC-87BD-DAFE-B481B860F0E7}"/>
              </a:ext>
            </a:extLst>
          </p:cNvPr>
          <p:cNvSpPr txBox="1"/>
          <p:nvPr/>
        </p:nvSpPr>
        <p:spPr>
          <a:xfrm>
            <a:off x="3197298" y="5129151"/>
            <a:ext cx="6099101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이런 기록들이 모이면 하루에 </a:t>
            </a:r>
            <a:r>
              <a:rPr lang="ko-KR" altLang="en-US" sz="1200" spc="-5" dirty="0" err="1">
                <a:latin typeface="+mn-ea"/>
                <a:cs typeface="Malgun Gothic"/>
              </a:rPr>
              <a:t>몇번</a:t>
            </a:r>
            <a:r>
              <a:rPr lang="ko-KR" altLang="en-US" sz="1200" spc="-5" dirty="0">
                <a:latin typeface="+mn-ea"/>
                <a:cs typeface="Malgun Gothic"/>
              </a:rPr>
              <a:t> 담배를 건드렸는지</a:t>
            </a:r>
            <a:r>
              <a:rPr lang="en-US" altLang="ko-KR" sz="1200" spc="-5" dirty="0">
                <a:latin typeface="+mn-ea"/>
                <a:cs typeface="Malgun Gothic"/>
              </a:rPr>
              <a:t>(</a:t>
            </a:r>
            <a:r>
              <a:rPr lang="ko-KR" altLang="en-US" sz="1200" spc="-5" dirty="0">
                <a:latin typeface="+mn-ea"/>
                <a:cs typeface="Malgun Gothic"/>
              </a:rPr>
              <a:t>흡연 횟수</a:t>
            </a:r>
            <a:r>
              <a:rPr lang="en-US" altLang="ko-KR" sz="1200" spc="-5" dirty="0">
                <a:latin typeface="+mn-ea"/>
                <a:cs typeface="Malgun Gothic"/>
              </a:rPr>
              <a:t>)</a:t>
            </a:r>
            <a:r>
              <a:rPr lang="ko-KR" altLang="en-US" sz="1200" spc="-5" dirty="0">
                <a:latin typeface="+mn-ea"/>
                <a:cs typeface="Malgun Gothic"/>
              </a:rPr>
              <a:t> 추적할 수 있음</a:t>
            </a:r>
            <a:endParaRPr lang="en-US" altLang="ko-KR" sz="1200" spc="-5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C2B5-5D99-C2C6-DB94-F881B9A00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7357BD0-960C-7CD1-D2E6-BBA2AF69A940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D15D011-8C3B-CB64-BB26-65FBED7828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4531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</a:t>
            </a:r>
            <a:r>
              <a:rPr lang="ko-KR" altLang="en-US" sz="2000" dirty="0"/>
              <a:t>웹페이지에서 확인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1F96FF2-63EA-54F9-8EE4-1B585FDD991B}"/>
              </a:ext>
            </a:extLst>
          </p:cNvPr>
          <p:cNvSpPr txBox="1"/>
          <p:nvPr/>
        </p:nvSpPr>
        <p:spPr>
          <a:xfrm>
            <a:off x="4467250" y="1233520"/>
            <a:ext cx="5216224" cy="3956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200" spc="-5" dirty="0">
                <a:latin typeface="+mn-ea"/>
                <a:cs typeface="Malgun Gothic"/>
                <a:hlinkClick r:id="rId2"/>
              </a:rPr>
              <a:t>https://somyonn/pythonanywhere.com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접속하면 홈페이지에서 금연에 대한 정보를 얻을 수 있음</a:t>
            </a:r>
            <a:endParaRPr sz="1200" dirty="0">
              <a:latin typeface="+mn-ea"/>
              <a:cs typeface="Malgun Gothic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5386D70-EF57-3885-FE0E-8B4EC3749F78}"/>
              </a:ext>
            </a:extLst>
          </p:cNvPr>
          <p:cNvSpPr txBox="1"/>
          <p:nvPr/>
        </p:nvSpPr>
        <p:spPr>
          <a:xfrm>
            <a:off x="4631591" y="4801180"/>
            <a:ext cx="4448150" cy="1726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 err="1">
                <a:latin typeface="+mn-ea"/>
                <a:cs typeface="Malgun Gothic"/>
              </a:rPr>
              <a:t>메인페이지</a:t>
            </a:r>
            <a:r>
              <a:rPr lang="ko-KR" altLang="en-US" sz="1200" spc="-5" dirty="0">
                <a:latin typeface="+mn-ea"/>
                <a:cs typeface="Malgun Gothic"/>
              </a:rPr>
              <a:t> 곳곳에 있는 사진 보기 버튼이나</a:t>
            </a:r>
            <a:r>
              <a:rPr lang="en-US" altLang="ko-KR" sz="1200" spc="-5" dirty="0">
                <a:latin typeface="+mn-ea"/>
                <a:cs typeface="Malgun Gothic"/>
              </a:rPr>
              <a:t>,</a:t>
            </a:r>
            <a:r>
              <a:rPr lang="ko-KR" altLang="en-US" sz="1200" spc="-5" dirty="0">
                <a:latin typeface="+mn-ea"/>
                <a:cs typeface="Malgun Gothic"/>
              </a:rPr>
              <a:t> 우측 상단에 있는 네비게이션 바를 누르면 사진 갤러리에 들어갈 수 있음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사진 갤러리에서는 날짜를 필터링하여 본인이 흡연한 증거들을 모아서 볼 수 있음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실제 데이터를 모으기에는 본인이 금연하기도 했고</a:t>
            </a:r>
            <a:r>
              <a:rPr lang="en-US" altLang="ko-KR" sz="1200" spc="-5" dirty="0">
                <a:latin typeface="+mn-ea"/>
                <a:cs typeface="Malgun Gothic"/>
              </a:rPr>
              <a:t>,</a:t>
            </a:r>
            <a:r>
              <a:rPr lang="ko-KR" altLang="en-US" sz="1200" spc="-5" dirty="0">
                <a:latin typeface="+mn-ea"/>
                <a:cs typeface="Malgun Gothic"/>
              </a:rPr>
              <a:t> 많은 데이터가 있어야 뒤에 나올 추세 분석을 잘 보여줄 수 있어서 더미 데이터를 집어넣었음</a:t>
            </a:r>
            <a:endParaRPr sz="1200" dirty="0">
              <a:latin typeface="+mn-ea"/>
              <a:cs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3D5BE4-8685-5005-8893-522815F8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64" y="1033205"/>
            <a:ext cx="4034790" cy="26360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428910-DB7C-96C8-97D3-013A387E40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874"/>
          <a:stretch>
            <a:fillRect/>
          </a:stretch>
        </p:blipFill>
        <p:spPr>
          <a:xfrm>
            <a:off x="355463" y="3493740"/>
            <a:ext cx="4034791" cy="19539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A51762-A143-36D4-87FA-B7E4FA0AED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875"/>
          <a:stretch>
            <a:fillRect/>
          </a:stretch>
        </p:blipFill>
        <p:spPr>
          <a:xfrm>
            <a:off x="355462" y="5246340"/>
            <a:ext cx="4034792" cy="1953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5C515B-8875-0F75-F25D-3B5A1E57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932" y="2083324"/>
            <a:ext cx="4119468" cy="26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95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C285-66BD-AEDD-6578-364F95591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D8C668-A64C-AA58-37DB-BFBDD7BCB694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1E28A72-A330-74B7-1509-FDBF5ED54E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4531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</a:t>
            </a:r>
            <a:r>
              <a:rPr lang="ko-KR" altLang="en-US" sz="2000" dirty="0"/>
              <a:t>웹페이지에서 확인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A02749-331A-085F-98C4-FEA86857A845}"/>
              </a:ext>
            </a:extLst>
          </p:cNvPr>
          <p:cNvSpPr txBox="1"/>
          <p:nvPr/>
        </p:nvSpPr>
        <p:spPr>
          <a:xfrm>
            <a:off x="5095461" y="4351831"/>
            <a:ext cx="4353339" cy="2516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 err="1">
                <a:latin typeface="+mn-ea"/>
                <a:cs typeface="Malgun Gothic"/>
              </a:rPr>
              <a:t>메인페이지</a:t>
            </a:r>
            <a:r>
              <a:rPr lang="ko-KR" altLang="en-US" sz="1200" spc="-5" dirty="0">
                <a:latin typeface="+mn-ea"/>
                <a:cs typeface="Malgun Gothic"/>
              </a:rPr>
              <a:t> 곳곳의 추세 보기나</a:t>
            </a:r>
            <a:r>
              <a:rPr lang="en-US" altLang="ko-KR" sz="1200" spc="-5" dirty="0">
                <a:latin typeface="+mn-ea"/>
                <a:cs typeface="Malgun Gothic"/>
              </a:rPr>
              <a:t>,</a:t>
            </a:r>
            <a:r>
              <a:rPr lang="ko-KR" altLang="en-US" sz="1200" spc="-5" dirty="0">
                <a:latin typeface="+mn-ea"/>
                <a:cs typeface="Malgun Gothic"/>
              </a:rPr>
              <a:t> 우측 상단 네비게이션 바를 이용하면 본인의 흡연량 통계를 볼 수 있음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시간별 통계를 통해 사용자는 본인이 흡연을 많이 하는 시간대를 파악해서 집중적으로 공략할 수 있음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요일별 통계를 통해 사용자는 본인이 흡연을 많이 하게 되는 요일을 파악해서 조심할 수 있음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200" spc="-5" dirty="0">
                <a:latin typeface="+mn-ea"/>
                <a:cs typeface="Malgun Gothic"/>
              </a:rPr>
              <a:t>30</a:t>
            </a:r>
            <a:r>
              <a:rPr lang="ko-KR" altLang="en-US" sz="1200" spc="-5" dirty="0">
                <a:latin typeface="+mn-ea"/>
                <a:cs typeface="Malgun Gothic"/>
              </a:rPr>
              <a:t>일간 추세 데이터를 통해 본인의 흡연량이 </a:t>
            </a:r>
            <a:r>
              <a:rPr lang="ko-KR" altLang="en-US" sz="1200" spc="-5" dirty="0" err="1">
                <a:latin typeface="+mn-ea"/>
                <a:cs typeface="Malgun Gothic"/>
              </a:rPr>
              <a:t>늘고있다면</a:t>
            </a:r>
            <a:r>
              <a:rPr lang="ko-KR" altLang="en-US" sz="1200" spc="-5" dirty="0">
                <a:latin typeface="+mn-ea"/>
                <a:cs typeface="Malgun Gothic"/>
              </a:rPr>
              <a:t> 자책을</a:t>
            </a:r>
            <a:r>
              <a:rPr lang="en-US" altLang="ko-KR" sz="1200" spc="-5" dirty="0">
                <a:latin typeface="+mn-ea"/>
                <a:cs typeface="Malgun Gothic"/>
              </a:rPr>
              <a:t>,</a:t>
            </a:r>
            <a:r>
              <a:rPr lang="ko-KR" altLang="en-US" sz="1200" spc="-5" dirty="0">
                <a:latin typeface="+mn-ea"/>
                <a:cs typeface="Malgun Gothic"/>
              </a:rPr>
              <a:t> </a:t>
            </a:r>
            <a:r>
              <a:rPr lang="ko-KR" altLang="en-US" sz="1200" spc="-5" dirty="0" err="1">
                <a:latin typeface="+mn-ea"/>
                <a:cs typeface="Malgun Gothic"/>
              </a:rPr>
              <a:t>줄고있다면</a:t>
            </a:r>
            <a:r>
              <a:rPr lang="ko-KR" altLang="en-US" sz="1200" spc="-5" dirty="0">
                <a:latin typeface="+mn-ea"/>
                <a:cs typeface="Malgun Gothic"/>
              </a:rPr>
              <a:t> 격려를 얻을 수 있음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sz="1200" dirty="0">
              <a:latin typeface="+mn-ea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D3C9F-83A8-4708-B764-1ED51F6B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" y="931130"/>
            <a:ext cx="5046906" cy="32972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A4E683-98A2-0678-72A0-22C158A1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916236"/>
            <a:ext cx="5046906" cy="3297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2FB274-63B6-DED7-7541-B73BB383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0730"/>
            <a:ext cx="5046906" cy="329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8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4E1F5-3F01-55F6-611D-6D617CCAC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07664BC-1FDF-D690-9C14-83AD52563537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D8F8CF8-F15D-CC09-560A-F96E32576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4531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</a:t>
            </a:r>
            <a:r>
              <a:rPr lang="ko-KR" altLang="en-US" dirty="0"/>
              <a:t>앱에서 확인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9994B04-5868-CEEB-AC60-5BA511B4653D}"/>
              </a:ext>
            </a:extLst>
          </p:cNvPr>
          <p:cNvSpPr txBox="1"/>
          <p:nvPr/>
        </p:nvSpPr>
        <p:spPr>
          <a:xfrm>
            <a:off x="7315200" y="1295400"/>
            <a:ext cx="2086611" cy="514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앱에 최초진입시</a:t>
            </a:r>
            <a:r>
              <a:rPr lang="en-US" altLang="ko-KR" sz="1200" spc="-5" dirty="0">
                <a:latin typeface="+mn-ea"/>
                <a:cs typeface="Malgun Gothic"/>
              </a:rPr>
              <a:t>,</a:t>
            </a:r>
            <a:r>
              <a:rPr lang="ko-KR" altLang="en-US" sz="1200" spc="-5" dirty="0">
                <a:latin typeface="+mn-ea"/>
                <a:cs typeface="Malgun Gothic"/>
              </a:rPr>
              <a:t> 본인이 금연 캠페인을 며칠째 진행하고 있는지를 보며 매일매일 숫자가 늘어가는 것을 보며 동기부여를 받을 수 있음</a:t>
            </a:r>
            <a:r>
              <a:rPr lang="en-US" altLang="ko-KR" sz="1200" spc="-5" dirty="0">
                <a:latin typeface="+mn-ea"/>
                <a:cs typeface="Malgun Gothic"/>
              </a:rPr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금연 기록을 누르면 본인이 그동안 한 흡연의 흔적들을 날짜와 흡연횟수로 한눈에 볼 수 있음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동기화 버튼을 누르면 이미지 목록이 최신화됨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새로운 이미지 게시 버튼을 눌러 적발되지 않은 흡연을 자유롭게 자수할 수 있음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 err="1">
                <a:latin typeface="+mn-ea"/>
                <a:cs typeface="Malgun Gothic"/>
              </a:rPr>
              <a:t>다크모드를</a:t>
            </a:r>
            <a:r>
              <a:rPr lang="ko-KR" altLang="en-US" sz="1200" spc="-5" dirty="0">
                <a:latin typeface="+mn-ea"/>
                <a:cs typeface="Malgun Gothic"/>
              </a:rPr>
              <a:t> 누르면 곳곳이 어두운 색으로 바뀜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날짜별 </a:t>
            </a:r>
            <a:r>
              <a:rPr lang="ko-KR" altLang="en-US" sz="1200" spc="-5" dirty="0" err="1">
                <a:latin typeface="+mn-ea"/>
                <a:cs typeface="Malgun Gothic"/>
              </a:rPr>
              <a:t>토글</a:t>
            </a:r>
            <a:r>
              <a:rPr lang="ko-KR" altLang="en-US" sz="1200" spc="-5" dirty="0">
                <a:latin typeface="+mn-ea"/>
                <a:cs typeface="Malgun Gothic"/>
              </a:rPr>
              <a:t> 스위치를 눌러서 흡연 기록을 확인할 수 있음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1200" spc="-5" dirty="0">
              <a:latin typeface="+mn-ea"/>
              <a:cs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4C27D4-DFB2-3AE8-082C-F8B07CEC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6414"/>
            <a:ext cx="1993883" cy="44251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622EF9-E64A-8941-36EE-8DA42F39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1" y="1216414"/>
            <a:ext cx="1971162" cy="44251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886AD2-57F9-00DB-D449-D7C9C415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993" y="1209788"/>
            <a:ext cx="1985653" cy="44251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9822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EF3A-8D3D-EF4E-CAFB-420447736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1FA5651-C10B-848D-993E-FA47D3629136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37E7AA9-77CA-5A05-FD5F-0F3CF1741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4531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</a:t>
            </a:r>
            <a:r>
              <a:rPr lang="ko-KR" altLang="en-US" dirty="0"/>
              <a:t>앱에서 확인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BA56906-A3CB-9F1E-8486-1367E736120C}"/>
              </a:ext>
            </a:extLst>
          </p:cNvPr>
          <p:cNvSpPr txBox="1"/>
          <p:nvPr/>
        </p:nvSpPr>
        <p:spPr>
          <a:xfrm>
            <a:off x="1178687" y="5851087"/>
            <a:ext cx="8305800" cy="3956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 err="1">
                <a:latin typeface="+mn-ea"/>
                <a:cs typeface="Malgun Gothic"/>
              </a:rPr>
              <a:t>이곳에서도</a:t>
            </a:r>
            <a:r>
              <a:rPr lang="ko-KR" altLang="en-US" sz="1200" spc="-5" dirty="0">
                <a:latin typeface="+mn-ea"/>
                <a:cs typeface="Malgun Gothic"/>
              </a:rPr>
              <a:t> </a:t>
            </a:r>
            <a:r>
              <a:rPr lang="ko-KR" altLang="en-US" sz="1200" spc="-5" dirty="0" err="1">
                <a:latin typeface="+mn-ea"/>
                <a:cs typeface="Malgun Gothic"/>
              </a:rPr>
              <a:t>웹상에서와</a:t>
            </a:r>
            <a:r>
              <a:rPr lang="ko-KR" altLang="en-US" sz="1200" spc="-5" dirty="0">
                <a:latin typeface="+mn-ea"/>
                <a:cs typeface="Malgun Gothic"/>
              </a:rPr>
              <a:t> 마찬가지로 본인의 흡연량 통계를 보며 자책을</a:t>
            </a:r>
            <a:r>
              <a:rPr lang="en-US" altLang="ko-KR" sz="1200" spc="-5" dirty="0">
                <a:latin typeface="+mn-ea"/>
                <a:cs typeface="Malgun Gothic"/>
              </a:rPr>
              <a:t>,</a:t>
            </a:r>
            <a:r>
              <a:rPr lang="ko-KR" altLang="en-US" sz="1200" spc="-5" dirty="0">
                <a:latin typeface="+mn-ea"/>
                <a:cs typeface="Malgun Gothic"/>
              </a:rPr>
              <a:t> 혹은 격려를 받을 수 있음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1200" spc="-5" dirty="0">
              <a:latin typeface="+mn-ea"/>
              <a:cs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7AF296-CB42-3E97-071A-A9B9AC7D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6414"/>
            <a:ext cx="1993883" cy="44251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F1E3B1-E72C-BD0F-C787-30BAC3B1F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223041"/>
            <a:ext cx="1993883" cy="4449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D6C17D-5FA4-17EF-31D2-A7A7ACC9B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202" y="1216414"/>
            <a:ext cx="2001398" cy="44558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B97661-13FE-50F4-4033-A6547D73D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123" y="1223041"/>
            <a:ext cx="2005277" cy="4449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379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331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개발자의 금연 성공 이슈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이 서비스를 본격적으로 개발하려고 시작하기 이전에 본인이 담배를 끊어버려서</a:t>
            </a:r>
            <a:r>
              <a:rPr lang="en-US" altLang="ko-KR" sz="1800" dirty="0">
                <a:latin typeface="+mn-ea"/>
                <a:cs typeface="Gulim"/>
              </a:rPr>
              <a:t>,</a:t>
            </a:r>
            <a:r>
              <a:rPr lang="ko-KR" altLang="en-US" sz="1800" dirty="0">
                <a:latin typeface="+mn-ea"/>
                <a:cs typeface="Gulim"/>
              </a:rPr>
              <a:t> 이게 얼마나 효과가 있는지 실험해보지 못했다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  <a:r>
              <a:rPr lang="ko-KR" altLang="en-US" sz="1800" dirty="0">
                <a:latin typeface="+mn-ea"/>
                <a:cs typeface="Gulim"/>
              </a:rPr>
              <a:t> 프로젝트를 핑계로 </a:t>
            </a:r>
            <a:r>
              <a:rPr lang="ko-KR" altLang="en-US" dirty="0">
                <a:latin typeface="+mn-ea"/>
                <a:cs typeface="Gulim"/>
              </a:rPr>
              <a:t>잠깐만 필까 생각했는데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ko-KR" altLang="en-US" dirty="0" err="1">
                <a:latin typeface="+mn-ea"/>
                <a:cs typeface="Gulim"/>
              </a:rPr>
              <a:t>주객전도인것</a:t>
            </a:r>
            <a:r>
              <a:rPr lang="ko-KR" altLang="en-US" dirty="0">
                <a:latin typeface="+mn-ea"/>
                <a:cs typeface="Gulim"/>
              </a:rPr>
              <a:t> 같아서 피지 않았다</a:t>
            </a:r>
            <a:r>
              <a:rPr lang="en-US" altLang="ko-KR" dirty="0">
                <a:latin typeface="+mn-ea"/>
                <a:cs typeface="Gulim"/>
              </a:rPr>
              <a:t>.</a:t>
            </a:r>
            <a:endParaRPr lang="en-US" altLang="ko-KR" sz="1800" dirty="0">
              <a:latin typeface="+mn-ea"/>
              <a:cs typeface="Gulim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C96C4A-B05E-8842-EB93-30ED9D0C9783}"/>
              </a:ext>
            </a:extLst>
          </p:cNvPr>
          <p:cNvSpPr txBox="1"/>
          <p:nvPr/>
        </p:nvSpPr>
        <p:spPr>
          <a:xfrm>
            <a:off x="590605" y="2763112"/>
            <a:ext cx="8080375" cy="23423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담배를 집에 놔두고 피는 경우가 많지 않음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본인이 </a:t>
            </a:r>
            <a:r>
              <a:rPr lang="ko-KR" altLang="en-US" sz="1800" dirty="0" err="1">
                <a:latin typeface="+mn-ea"/>
                <a:cs typeface="Gulim"/>
              </a:rPr>
              <a:t>학교갈때는</a:t>
            </a:r>
            <a:r>
              <a:rPr lang="ko-KR" altLang="en-US" sz="1800" dirty="0">
                <a:latin typeface="+mn-ea"/>
                <a:cs typeface="Gulim"/>
              </a:rPr>
              <a:t> 담배 </a:t>
            </a:r>
            <a:r>
              <a:rPr lang="ko-KR" altLang="en-US" sz="1800" dirty="0" err="1">
                <a:latin typeface="+mn-ea"/>
                <a:cs typeface="Gulim"/>
              </a:rPr>
              <a:t>안피려고</a:t>
            </a:r>
            <a:r>
              <a:rPr lang="ko-KR" altLang="en-US" sz="1800" dirty="0">
                <a:latin typeface="+mn-ea"/>
                <a:cs typeface="Gulim"/>
              </a:rPr>
              <a:t> 집에 놔두고 다녀서</a:t>
            </a:r>
            <a:r>
              <a:rPr lang="en-US" altLang="ko-KR" sz="1800" dirty="0">
                <a:latin typeface="+mn-ea"/>
                <a:cs typeface="Gulim"/>
              </a:rPr>
              <a:t>,</a:t>
            </a:r>
            <a:r>
              <a:rPr lang="ko-KR" altLang="en-US" sz="1800" dirty="0">
                <a:latin typeface="+mn-ea"/>
                <a:cs typeface="Gulim"/>
              </a:rPr>
              <a:t> 사람들이 다 그럴 것이라고 생각하고 개발했는데</a:t>
            </a:r>
            <a:r>
              <a:rPr lang="en-US" altLang="ko-KR" sz="1800" dirty="0">
                <a:latin typeface="+mn-ea"/>
                <a:cs typeface="Gulim"/>
              </a:rPr>
              <a:t>,</a:t>
            </a:r>
            <a:r>
              <a:rPr lang="ko-KR" altLang="en-US" sz="1800" dirty="0">
                <a:latin typeface="+mn-ea"/>
                <a:cs typeface="Gulim"/>
              </a:rPr>
              <a:t> 개발 다 끝나고 생각해보니 사람들이 담배를 주머니에 보관하지 어디에다 놓고 다니지는 않는다는 생각이 들었음</a:t>
            </a: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군대에서 본인 관물대에 담배를 올려놓는 친구들이 있었는데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  <a:cs typeface="Gulim"/>
              </a:rPr>
              <a:t>본인 포함</a:t>
            </a:r>
            <a:r>
              <a:rPr lang="en-US" altLang="ko-KR" dirty="0">
                <a:latin typeface="+mn-ea"/>
                <a:cs typeface="Gulim"/>
              </a:rPr>
              <a:t>),</a:t>
            </a:r>
            <a:r>
              <a:rPr lang="ko-KR" altLang="en-US" dirty="0">
                <a:latin typeface="+mn-ea"/>
                <a:cs typeface="Gulim"/>
              </a:rPr>
              <a:t> 그런 경우에는 도움이 될 수 </a:t>
            </a:r>
            <a:r>
              <a:rPr lang="ko-KR" altLang="en-US" dirty="0" err="1">
                <a:latin typeface="+mn-ea"/>
                <a:cs typeface="Gulim"/>
              </a:rPr>
              <a:t>있을거라</a:t>
            </a:r>
            <a:r>
              <a:rPr lang="ko-KR" altLang="en-US" dirty="0">
                <a:latin typeface="+mn-ea"/>
                <a:cs typeface="Gulim"/>
              </a:rPr>
              <a:t> 생각함</a:t>
            </a:r>
            <a:r>
              <a:rPr lang="en-US" altLang="ko-KR" dirty="0">
                <a:latin typeface="+mn-ea"/>
                <a:cs typeface="Gulim"/>
              </a:rPr>
              <a:t>.</a:t>
            </a:r>
            <a:endParaRPr lang="en-US" altLang="ko-KR"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72236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–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2400" b="1" spc="-5" dirty="0">
                <a:solidFill>
                  <a:srgbClr val="FF0000"/>
                </a:solidFill>
                <a:latin typeface="+mn-ea"/>
                <a:cs typeface="Malgun Gothic"/>
              </a:rPr>
              <a:t>데모 편의를 위해 업로드 간격 제한을 잠시 해제</a:t>
            </a:r>
            <a:endParaRPr sz="2000" b="1" dirty="0">
              <a:solidFill>
                <a:srgbClr val="FF0000"/>
              </a:solidFill>
              <a:latin typeface="+mn-ea"/>
              <a:cs typeface="Malgun Gothic"/>
            </a:endParaRPr>
          </a:p>
        </p:txBody>
      </p:sp>
      <p:pic>
        <p:nvPicPr>
          <p:cNvPr id="5" name="Adobe Express - 데모영상 (1)">
            <a:hlinkClick r:id="" action="ppaction://media"/>
            <a:extLst>
              <a:ext uri="{FF2B5EF4-FFF2-40B4-BE49-F238E27FC236}">
                <a16:creationId xmlns:a16="http://schemas.microsoft.com/office/drawing/2014/main" id="{01250C43-1DB0-C034-81AF-5A67813E1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595269"/>
            <a:ext cx="7396163" cy="480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49763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“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금연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가만히 있어도 성공하는 세상에서 가장 쉬운 도전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”</a:t>
            </a:r>
            <a:endParaRPr lang="en-US" altLang="ko-KR" sz="2000" spc="-5" dirty="0">
              <a:latin typeface="+mn-ea"/>
              <a:cs typeface="Malgun Gothic"/>
            </a:endParaRPr>
          </a:p>
          <a:p>
            <a:pPr marL="469265" lvl="1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2000" spc="-5" dirty="0">
                <a:latin typeface="+mn-ea"/>
                <a:cs typeface="Malgun Gothic"/>
              </a:rPr>
              <a:t>기대효과</a:t>
            </a:r>
            <a:endParaRPr sz="2000" dirty="0">
              <a:latin typeface="+mn-ea"/>
              <a:cs typeface="Malgun Gothic"/>
            </a:endParaRPr>
          </a:p>
          <a:p>
            <a:pPr marL="746125" lvl="1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흡연 습관을 객관적으로 모니터링하여 금연 의지를 강화할 수 있음</a:t>
            </a:r>
            <a:r>
              <a:rPr lang="en-US" altLang="ko-KR" dirty="0">
                <a:latin typeface="+mn-ea"/>
                <a:cs typeface="Gulim"/>
              </a:rPr>
              <a:t>. </a:t>
            </a:r>
          </a:p>
          <a:p>
            <a:pPr marL="746125" lvl="1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시간대별 흡연 횟수 변화를 통해 감소 추이를 확인하며 금연 동기를 부여함</a:t>
            </a:r>
            <a:r>
              <a:rPr lang="en-US" altLang="ko-KR" dirty="0">
                <a:latin typeface="+mn-ea"/>
                <a:cs typeface="Gulim"/>
              </a:rPr>
              <a:t>. </a:t>
            </a:r>
          </a:p>
          <a:p>
            <a:pPr marL="746125" lvl="1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주요 흡연 시간대를 파악해 습관적</a:t>
            </a:r>
            <a:r>
              <a:rPr lang="en-US" altLang="ko-KR" dirty="0">
                <a:latin typeface="+mn-ea"/>
                <a:cs typeface="Gulim"/>
              </a:rPr>
              <a:t>·</a:t>
            </a:r>
            <a:r>
              <a:rPr lang="ko-KR" altLang="en-US" dirty="0">
                <a:latin typeface="+mn-ea"/>
                <a:cs typeface="Gulim"/>
              </a:rPr>
              <a:t>무의식적 흡연 패턴을 깨는 데 도움을 줌</a:t>
            </a:r>
            <a:r>
              <a:rPr lang="en-US" altLang="ko-KR" dirty="0">
                <a:latin typeface="+mn-ea"/>
                <a:cs typeface="Gulim"/>
              </a:rPr>
              <a:t>. </a:t>
            </a:r>
          </a:p>
          <a:p>
            <a:pPr marL="746125" lvl="1" indent="-3429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금연에 성공할 경우 심혈관 질환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폐질환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각종 암 발생 위험이 감소하며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입맛이 개선되고 체취</a:t>
            </a:r>
            <a:r>
              <a:rPr lang="en-US" altLang="ko-KR" dirty="0">
                <a:latin typeface="+mn-ea"/>
                <a:cs typeface="Gulim"/>
              </a:rPr>
              <a:t>·</a:t>
            </a:r>
            <a:r>
              <a:rPr lang="ko-KR" altLang="en-US" dirty="0">
                <a:latin typeface="+mn-ea"/>
                <a:cs typeface="Gulim"/>
              </a:rPr>
              <a:t>구취 등 불쾌한 냄새에서도 자유로워질 수 있음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 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2000" spc="-5" dirty="0">
                <a:latin typeface="+mn-ea"/>
                <a:cs typeface="Gulim"/>
              </a:rPr>
              <a:t>  결론</a:t>
            </a:r>
            <a:endParaRPr lang="en-US" altLang="ko-KR" dirty="0">
              <a:latin typeface="+mn-ea"/>
              <a:cs typeface="Gulim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개발한 앱 덕분은 아니었지만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프로젝트를 진행하면서 본인이 </a:t>
            </a:r>
            <a:r>
              <a:rPr lang="ko-KR" altLang="en-US" dirty="0" err="1">
                <a:latin typeface="+mn-ea"/>
                <a:cs typeface="Gulim"/>
              </a:rPr>
              <a:t>한달째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ko-KR" altLang="en-US" dirty="0" err="1">
                <a:latin typeface="+mn-ea"/>
                <a:cs typeface="Gulim"/>
              </a:rPr>
              <a:t>금연중인데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처음 며칠만 참으면 내가 왜 담배를 폈을까 싶을 정도로 행복해짐</a:t>
            </a:r>
            <a:endParaRPr lang="en-US" altLang="ko-KR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63693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931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  <a:hlinkClick r:id="rId2"/>
              </a:rPr>
              <a:t>https://somyonn.pythonanywhere.com/</a:t>
            </a:r>
            <a:endParaRPr lang="en-US" altLang="ko-KR" sz="20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" altLang="ko-KR" sz="2000" spc="-5" dirty="0">
                <a:solidFill>
                  <a:srgbClr val="558ED5"/>
                </a:solidFill>
                <a:latin typeface="+mn-ea"/>
                <a:cs typeface="Malgun Gothic"/>
                <a:hlinkClick r:id="rId3"/>
              </a:rPr>
              <a:t>https://github.com/somyonn/mobile-web-final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폴더 형식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yolov5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PhotoBlogServer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PhotoViewer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1AC5D-92A9-95E6-5740-89A7B2F06064}"/>
              </a:ext>
            </a:extLst>
          </p:cNvPr>
          <p:cNvSpPr/>
          <p:nvPr/>
        </p:nvSpPr>
        <p:spPr>
          <a:xfrm>
            <a:off x="4491210" y="5486400"/>
            <a:ext cx="457659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enerate_dummy_data.py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더미데이터 업로드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71F8AE71-655A-BDC5-C664-67FA6F0E0677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886200" y="2551175"/>
            <a:ext cx="605010" cy="31522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666837" y="1981200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665678" y="1981252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4" y="3396202"/>
            <a:ext cx="870999" cy="870999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45C8DEC8-D18A-68DD-CD36-BF39CE9D8F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34" y="3070755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1785705" y="2506468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3756174" y="2709771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Smoker 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02" y="3495346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201" y="1985625"/>
            <a:ext cx="971309" cy="543326"/>
          </a:xfrm>
          <a:prstGeom prst="rect">
            <a:avLst/>
          </a:prstGeom>
        </p:spPr>
      </p:pic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3082207" y="1641710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4848633" y="3831701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200" y="2537362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</p:cNvCxnSpPr>
          <p:nvPr/>
        </p:nvCxnSpPr>
        <p:spPr>
          <a:xfrm flipV="1">
            <a:off x="5252431" y="2307287"/>
            <a:ext cx="2136343" cy="0"/>
          </a:xfrm>
          <a:prstGeom prst="bentConnector3">
            <a:avLst>
              <a:gd name="adj1" fmla="val 4199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454378" y="2017140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154201" y="2017139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440399" y="2400287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448796" y="2438401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3978012" y="3368534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3756174" y="2717037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580470" y="2466202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296396" y="2009002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627764" y="4691257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628" y="3955385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331" y="3559009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796" y="4104323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0926" y="3778247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684968" y="4648201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1026" name="Picture 2" descr="Sponsor: PythonAnywhere">
            <a:extLst>
              <a:ext uri="{FF2B5EF4-FFF2-40B4-BE49-F238E27FC236}">
                <a16:creationId xmlns:a16="http://schemas.microsoft.com/office/drawing/2014/main" id="{7FA27C94-FEB2-90A7-DD21-940B8545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353" y="2187753"/>
            <a:ext cx="1314078" cy="2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8205B3A-B8C9-04D3-D1F3-E530CF197C3C}"/>
              </a:ext>
            </a:extLst>
          </p:cNvPr>
          <p:cNvSpPr txBox="1"/>
          <p:nvPr/>
        </p:nvSpPr>
        <p:spPr>
          <a:xfrm>
            <a:off x="1753294" y="5366061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</a:t>
            </a:r>
            <a:r>
              <a:rPr kumimoji="1" lang="ko-KR" altLang="en-US" sz="1200" dirty="0"/>
              <a:t>노트북 </a:t>
            </a:r>
            <a:r>
              <a:rPr kumimoji="1" lang="ko-KR" altLang="en-US" sz="1200" dirty="0" err="1"/>
              <a:t>웹캠</a:t>
            </a:r>
            <a:endParaRPr kumimoji="1" lang="ko-Kore-KR" altLang="en-US" sz="1200" dirty="0"/>
          </a:p>
        </p:txBody>
      </p:sp>
      <p:pic>
        <p:nvPicPr>
          <p:cNvPr id="46" name="그림 45" descr="담배 제품, 담배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195A28-A528-7B0C-16BE-07D7236C9D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48937" y="5075094"/>
            <a:ext cx="781598" cy="715281"/>
          </a:xfrm>
          <a:prstGeom prst="rect">
            <a:avLst/>
          </a:prstGeom>
        </p:spPr>
      </p:pic>
      <p:pic>
        <p:nvPicPr>
          <p:cNvPr id="9" name="그림 8" descr="평판 디스플레이, LED 백라이트 LCD 디스플레이, 디스플레이 장치, 텔레비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23B045-AB7E-1247-AF91-44ADDF9914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690196" y="4871028"/>
            <a:ext cx="1718822" cy="113442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10711D4-580B-202A-F0AC-4F390EF274AF}"/>
              </a:ext>
            </a:extLst>
          </p:cNvPr>
          <p:cNvCxnSpPr>
            <a:cxnSpLocks/>
          </p:cNvCxnSpPr>
          <p:nvPr/>
        </p:nvCxnSpPr>
        <p:spPr>
          <a:xfrm flipH="1">
            <a:off x="3626825" y="4496953"/>
            <a:ext cx="506753" cy="449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6F6264-1A94-3D18-E6F8-FACBFF5E94BA}"/>
              </a:ext>
            </a:extLst>
          </p:cNvPr>
          <p:cNvCxnSpPr>
            <a:cxnSpLocks/>
          </p:cNvCxnSpPr>
          <p:nvPr/>
        </p:nvCxnSpPr>
        <p:spPr>
          <a:xfrm>
            <a:off x="2997539" y="4589886"/>
            <a:ext cx="275883" cy="3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E6BDFE-9C66-E2F2-5D18-A89844DB040E}"/>
              </a:ext>
            </a:extLst>
          </p:cNvPr>
          <p:cNvCxnSpPr>
            <a:cxnSpLocks/>
          </p:cNvCxnSpPr>
          <p:nvPr/>
        </p:nvCxnSpPr>
        <p:spPr>
          <a:xfrm flipH="1">
            <a:off x="1929355" y="5233776"/>
            <a:ext cx="858273" cy="45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7EB304AA-2253-BB16-1DAE-3374A772AA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85764" y="1938439"/>
            <a:ext cx="2283590" cy="3136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38199E-771D-6663-0092-0A4D8599ED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9805" y="2143511"/>
            <a:ext cx="1145224" cy="25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40709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흡연 시간 및 횟수 추적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사용자 금연의지 고무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담배를 두는 위치에 카메라를 설치하여 사용자의 흡연 행동을 자동으로 감지하고 기록함으로써 흡연 횟수와 시간을 정확히 추적</a:t>
            </a: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사용자의 흡연 습관을 객관적으로 파악</a:t>
            </a:r>
            <a:endParaRPr lang="en-US" altLang="ko-KR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담배를 많이 피는 시간대</a:t>
            </a:r>
            <a:endParaRPr lang="en-US" altLang="ko-KR" dirty="0">
              <a:latin typeface="+mn-ea"/>
              <a:cs typeface="Gulim"/>
            </a:endParaRPr>
          </a:p>
          <a:p>
            <a:pPr marL="1146175" lvl="2" indent="-285750">
              <a:spcBef>
                <a:spcPts val="1440"/>
              </a:spcBef>
              <a:buFont typeface="Wingdings" pitchFamily="2" charset="2"/>
              <a:buChar char="è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본인이 흡연욕구가 강해지는 시간대를 인지함으로써 더 참으려고 노력할 수 있도록</a:t>
            </a:r>
            <a:endParaRPr lang="en-US" altLang="ko-KR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흡연량</a:t>
            </a:r>
            <a:endParaRPr lang="en-US" altLang="ko-KR" dirty="0">
              <a:latin typeface="+mn-ea"/>
              <a:cs typeface="Gulim"/>
            </a:endParaRPr>
          </a:p>
          <a:p>
            <a:pPr marL="1146175" lvl="2" indent="-285750">
              <a:spcBef>
                <a:spcPts val="1440"/>
              </a:spcBef>
              <a:buFont typeface="Wingdings" pitchFamily="2" charset="2"/>
              <a:buChar char="è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본인의 흡연량을 인지하고 충격을 받을 수 있음</a:t>
            </a:r>
            <a:endParaRPr lang="en-US" altLang="ko-KR" dirty="0">
              <a:latin typeface="+mn-ea"/>
              <a:cs typeface="Gulim"/>
            </a:endParaRPr>
          </a:p>
          <a:p>
            <a:pPr marL="1146175" lvl="2" indent="-285750">
              <a:spcBef>
                <a:spcPts val="1440"/>
              </a:spcBef>
              <a:buFont typeface="Wingdings" pitchFamily="2" charset="2"/>
              <a:buChar char="è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매일 혹은 매주 흡연량을 줄여가면서 동기부여를 받을 수 있음</a:t>
            </a:r>
            <a:endParaRPr lang="en-US" altLang="ko-KR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434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흡연 습관을 스스로 관리하기는 쉽지 않음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비흡연자가 본인이 물을 하루에 몇 번 마시는지 세지 않듯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흡연자도 본인이 얼마나 흡연을 하는지 객관적으로 파악하고 있지 않음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흡연 횟수를 기록하고자 해도 번거롭고</a:t>
            </a:r>
            <a:r>
              <a:rPr lang="en-US" altLang="ko-KR" sz="1800" dirty="0">
                <a:latin typeface="+mn-ea"/>
                <a:cs typeface="Gulim"/>
              </a:rPr>
              <a:t>,</a:t>
            </a:r>
            <a:r>
              <a:rPr lang="ko-KR" altLang="en-US" sz="1800" dirty="0">
                <a:latin typeface="+mn-ea"/>
                <a:cs typeface="Gulim"/>
              </a:rPr>
              <a:t> 기록하는 것을 까먹어 놓치는 경우가 많음</a:t>
            </a: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자동 추적으로 정확한 흡연 빈도 데이터를 확보하여 체계적인 관리 가능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만약 많은 사람들이 이용하게 된다면 금연 프로그램에 사용할 수도 있고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보건복지부의 통계에 사용할 수 있음</a:t>
            </a:r>
            <a:endParaRPr lang="en-US" altLang="ko-KR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32168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674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4712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에지</a:t>
            </a:r>
            <a:endParaRPr lang="ko-KR" altLang="en-US"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" altLang="ko-KR" dirty="0">
                <a:latin typeface="+mn-ea"/>
                <a:cs typeface="Gulim"/>
              </a:rPr>
              <a:t>YOLO </a:t>
            </a:r>
            <a:r>
              <a:rPr lang="ko-KR" altLang="en-US" dirty="0">
                <a:latin typeface="+mn-ea"/>
                <a:cs typeface="Gulim"/>
              </a:rPr>
              <a:t>물체인식으로 지정 위치의 물체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  <a:cs typeface="Gulim"/>
              </a:rPr>
              <a:t>담배</a:t>
            </a:r>
            <a:r>
              <a:rPr lang="en-US" altLang="ko-KR" dirty="0">
                <a:latin typeface="+mn-ea"/>
                <a:cs typeface="Gulim"/>
              </a:rPr>
              <a:t>)</a:t>
            </a:r>
            <a:r>
              <a:rPr lang="ko-KR" altLang="en-US" dirty="0">
                <a:latin typeface="+mn-ea"/>
                <a:cs typeface="Gulim"/>
              </a:rPr>
              <a:t> 감지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물체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en-US" altLang="ko-KR" dirty="0">
                <a:latin typeface="+mn-ea"/>
                <a:cs typeface="Gulim"/>
              </a:rPr>
              <a:t>or</a:t>
            </a:r>
            <a:r>
              <a:rPr lang="ko-KR" altLang="en-US" dirty="0">
                <a:latin typeface="+mn-ea"/>
                <a:cs typeface="Gulim"/>
              </a:rPr>
              <a:t> 손이 감지되는 시점 및 횟수 자동기록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타임스탬프</a:t>
            </a:r>
            <a:endParaRPr lang="en-US" altLang="ko-KR" sz="1800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서버</a:t>
            </a:r>
            <a:endParaRPr lang="ko-KR" altLang="en-US"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 err="1">
                <a:latin typeface="+mn-ea"/>
                <a:cs typeface="Gulim"/>
              </a:rPr>
              <a:t>포토블로그에</a:t>
            </a:r>
            <a:r>
              <a:rPr lang="ko-KR" altLang="en-US" dirty="0">
                <a:latin typeface="+mn-ea"/>
                <a:cs typeface="Gulim"/>
              </a:rPr>
              <a:t> 담배를 가져가는 증거사진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타임스탬프 게시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날짜별로 본인의 흡연 기록을 볼 수 있음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시간별 요일별 흡연량과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en-US" altLang="ko-KR" dirty="0">
                <a:latin typeface="+mn-ea"/>
                <a:cs typeface="Gulim"/>
              </a:rPr>
              <a:t>30</a:t>
            </a:r>
            <a:r>
              <a:rPr lang="ko-KR" altLang="en-US" dirty="0">
                <a:latin typeface="+mn-ea"/>
                <a:cs typeface="Gulim"/>
              </a:rPr>
              <a:t>일간 흡연 추세를 알 수 있음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스마트폰 클라이언트</a:t>
            </a:r>
            <a:endParaRPr lang="ko-KR" altLang="en-US"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앱 연속 접속일수 표시 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  <a:cs typeface="Gulim"/>
              </a:rPr>
              <a:t>반복적으로 본인이 금연을 위해 노력한다는 사실을 상기시킴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웹페이지와 마찬가지로 본인의 날짜별 흡연기록과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흡연량 통계를 볼 수 있음</a:t>
            </a:r>
            <a:endParaRPr lang="en-US" altLang="ko-KR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67806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5D18-6E4D-B362-EC3D-33C03063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17B2BE1-56EF-C7EB-C284-A6EB9E0E381F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C64D1F-B0B3-7622-F0F6-EDF539004F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EB60B10-869D-8C98-D5D7-BEA6EABE8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17325"/>
              </p:ext>
            </p:extLst>
          </p:nvPr>
        </p:nvGraphicFramePr>
        <p:xfrm>
          <a:off x="457200" y="1219200"/>
          <a:ext cx="8991601" cy="5539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162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2940649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339306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339306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2318589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  <a:gridCol w="2318589">
                  <a:extLst>
                    <a:ext uri="{9D8B030D-6E8A-4147-A177-3AD203B41FA5}">
                      <a16:colId xmlns:a16="http://schemas.microsoft.com/office/drawing/2014/main" val="352495176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yolov5/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detect.py</a:t>
                      </a: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DetectMultiBackend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48), 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model = 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DetectMultiBackend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()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166)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yolov5/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detect.py</a:t>
                      </a: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names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167), 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data=data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</a:rPr>
                        <a:t>파라미터로 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COCO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</a:rPr>
                        <a:t>데이터셋 로드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yolov5/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changedetection.py</a:t>
                      </a: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class 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ChangeDetection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8), 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add()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36), 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send()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71)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yolov5/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changedetection.py</a:t>
                      </a: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send()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 71), 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requests.post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()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96)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PhotoBlogServer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mysite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settings.py</a:t>
                      </a: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INSTALLED_APPS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</a:rPr>
                        <a:t>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rest_framework.authtoken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43)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PhotoBlogServer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/blog/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models.py</a:t>
                      </a: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class Post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5), 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image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</a:rPr>
                        <a:t>필드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line 11)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PhotoBlogServer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/blog/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views.py</a:t>
                      </a: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class 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BlogImage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(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viewsets.ModelViewSet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)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145)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PhotoBlogServer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/blog/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views.py</a:t>
                      </a: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class 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BlogImage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(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viewsets.ModelViewSet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)</a:t>
                      </a: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PythonAnywhere</a:t>
                      </a:r>
                      <a:r>
                        <a:rPr lang="ko-KR" altLang="en-US" sz="1000" dirty="0"/>
                        <a:t>상에 홈페이지 구현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 err="1"/>
                        <a:t>메인페이지에</a:t>
                      </a:r>
                      <a:r>
                        <a:rPr lang="ko-KR" altLang="en-US" sz="1000" dirty="0"/>
                        <a:t> 금연 유도 광고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흡연 일지를 사진 갤러리 형식으로 구현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시간별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요일별 흡연량 </a:t>
                      </a:r>
                      <a:r>
                        <a:rPr lang="en-US" altLang="ko-KR" sz="1000" dirty="0"/>
                        <a:t>+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30</a:t>
                      </a:r>
                      <a:r>
                        <a:rPr lang="ko-KR" altLang="en-US" sz="1000" dirty="0"/>
                        <a:t>일간 흡연 추세를 볼 수 있는 공간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PhotoBlogServer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/blog/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views.py</a:t>
                      </a: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post_list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()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15) –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</a:rPr>
                        <a:t>메인페이지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" altLang="ko-KR" sz="10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photo_gallery</a:t>
                      </a:r>
                      <a: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(line 40) - </a:t>
                      </a: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갤러리</a:t>
                      </a:r>
                      <a:b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trends() (line 82) - </a:t>
                      </a: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추세 그래프</a:t>
                      </a:r>
                      <a:b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R" sz="10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trend_data</a:t>
                      </a:r>
                      <a: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(line 87) - </a:t>
                      </a: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그래프 데이터 </a:t>
                      </a:r>
                      <a: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28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526824"/>
              </p:ext>
            </p:extLst>
          </p:nvPr>
        </p:nvGraphicFramePr>
        <p:xfrm>
          <a:off x="457200" y="1219200"/>
          <a:ext cx="8991601" cy="3131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162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2940649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339306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339306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2318589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  <a:gridCol w="2318589">
                  <a:extLst>
                    <a:ext uri="{9D8B030D-6E8A-4147-A177-3AD203B41FA5}">
                      <a16:colId xmlns:a16="http://schemas.microsoft.com/office/drawing/2014/main" val="352495176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>
                          <a:solidFill>
                            <a:schemeClr val="tx1"/>
                          </a:solidFill>
                        </a:rPr>
                        <a:t>3.1. Image list view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공통 기능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개별 제안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ImageListActivity.java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ImageListActivity</a:t>
                      </a:r>
                      <a: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(line 51)</a:t>
                      </a:r>
                      <a:b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R" sz="10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DateGroupAdapter</a:t>
                      </a:r>
                      <a: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(line 299)</a:t>
                      </a:r>
                      <a:b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R" sz="10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ImageAdapter</a:t>
                      </a:r>
                      <a: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(line 360)</a:t>
                      </a:r>
                      <a:b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R" sz="10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CloadImage</a:t>
                      </a:r>
                      <a: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" altLang="ko-KR" sz="10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AsyncTask</a:t>
                      </a:r>
                      <a: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>
                          <a:solidFill>
                            <a:schemeClr val="tx1"/>
                          </a:solidFill>
                        </a:rPr>
                        <a:t>3.2. Image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획득을 위한 </a:t>
                      </a:r>
                      <a:r>
                        <a:rPr lang="en" altLang="ko-KR" sz="1000" dirty="0">
                          <a:solidFill>
                            <a:schemeClr val="tx1"/>
                          </a:solidFill>
                        </a:rPr>
                        <a:t>HTTP </a:t>
                      </a:r>
                      <a:r>
                        <a:rPr lang="en" altLang="ko-KR" sz="1000" dirty="0" err="1">
                          <a:solidFill>
                            <a:schemeClr val="tx1"/>
                          </a:solidFill>
                        </a:rPr>
                        <a:t>Restfull</a:t>
                      </a:r>
                      <a:r>
                        <a:rPr lang="en" altLang="ko-KR" sz="1000" dirty="0">
                          <a:solidFill>
                            <a:schemeClr val="tx1"/>
                          </a:solidFill>
                        </a:rPr>
                        <a:t> API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신규 추가 필요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ImageListActivity.java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CloadImage</a:t>
                      </a:r>
                      <a:r>
                        <a:rPr lang="en" altLang="ko-KR" sz="10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" altLang="ko-KR" sz="10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AsyncTask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3-4.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앱 실행 시 초기 화면에서 본인의 금연 진행 일수를 확인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요일별 흡연량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일간 흡연 추세를 볼 수 있는 공간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MainActivity.java</a:t>
                      </a:r>
                      <a:b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</a:br>
                      <a:r>
                        <a:rPr lang="en" altLang="ko-KR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TrendActivity.java</a:t>
                      </a:r>
                      <a:endParaRPr lang="en" altLang="ko-KR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updateDayCount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()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(line 67)</a:t>
                      </a:r>
                      <a:b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" altLang="ko-KR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TrendActivity</a:t>
                      </a:r>
                      <a: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</a:rPr>
                        <a:t> (line 45)</a:t>
                      </a:r>
                      <a:b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" altLang="ko-KR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displayTrendData</a:t>
                      </a:r>
                      <a: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()</a:t>
                      </a:r>
                      <a: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</a:rPr>
                        <a:t> (line 201)</a:t>
                      </a:r>
                      <a:b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" altLang="ko-KR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updateBarChart</a:t>
                      </a:r>
                      <a: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()</a:t>
                      </a:r>
                      <a: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</a:rPr>
                        <a:t> (line 368)</a:t>
                      </a:r>
                      <a:b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" altLang="ko-KR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updateChart</a:t>
                      </a:r>
                      <a: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()</a:t>
                      </a:r>
                      <a: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</a:rPr>
                        <a:t> (line 390)</a:t>
                      </a:r>
                      <a:b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" altLang="ko-KR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LoadTrendData</a:t>
                      </a:r>
                      <a: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" altLang="ko-KR" sz="1000" dirty="0" err="1">
                          <a:solidFill>
                            <a:schemeClr val="tx1"/>
                          </a:solidFill>
                          <a:effectLst/>
                        </a:rPr>
                        <a:t>AsyncTask</a:t>
                      </a:r>
                      <a:r>
                        <a:rPr lang="en" altLang="ko-KR" sz="1000" dirty="0">
                          <a:solidFill>
                            <a:schemeClr val="tx1"/>
                          </a:solidFill>
                          <a:effectLst/>
                        </a:rPr>
                        <a:t> (line 409)</a:t>
                      </a:r>
                    </a:p>
                    <a:p>
                      <a:pPr algn="l">
                        <a:buNone/>
                      </a:pPr>
                      <a:b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5413</TotalTime>
  <Words>2176</Words>
  <Application>Microsoft Macintosh PowerPoint</Application>
  <PresentationFormat>A4 용지(210x297mm)</PresentationFormat>
  <Paragraphs>290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Malgun Gothic</vt:lpstr>
      <vt:lpstr>Malgun Gothic</vt:lpstr>
      <vt:lpstr>Arial</vt:lpstr>
      <vt:lpstr>Calibri</vt:lpstr>
      <vt:lpstr>Consolas</vt:lpstr>
      <vt:lpstr>Menlo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</vt:lpstr>
      <vt:lpstr>기능 - 조건대비표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사용자 시나리오(흡연 추적이 이루어지는 과정)</vt:lpstr>
      <vt:lpstr>사용자 시나리오(웹페이지에서 확인)</vt:lpstr>
      <vt:lpstr>사용자 시나리오(웹페이지에서 확인)</vt:lpstr>
      <vt:lpstr>사용자 시나리오(앱에서 확인)</vt:lpstr>
      <vt:lpstr>사용자 시나리오(앱에서 확인)</vt:lpstr>
      <vt:lpstr>개발과정의 이슈</vt:lpstr>
      <vt:lpstr>데모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김소명</cp:lastModifiedBy>
  <cp:revision>61</cp:revision>
  <dcterms:created xsi:type="dcterms:W3CDTF">2020-06-08T19:34:44Z</dcterms:created>
  <dcterms:modified xsi:type="dcterms:W3CDTF">2025-12-17T13:50:29Z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